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70" r:id="rId4"/>
    <p:sldId id="269" r:id="rId5"/>
    <p:sldId id="260" r:id="rId6"/>
    <p:sldId id="262" r:id="rId7"/>
    <p:sldId id="264" r:id="rId8"/>
    <p:sldId id="275" r:id="rId9"/>
    <p:sldId id="276" r:id="rId10"/>
    <p:sldId id="278" r:id="rId11"/>
    <p:sldId id="277" r:id="rId12"/>
    <p:sldId id="265" r:id="rId13"/>
    <p:sldId id="271" r:id="rId14"/>
    <p:sldId id="267" r:id="rId15"/>
    <p:sldId id="263" r:id="rId16"/>
    <p:sldId id="273" r:id="rId17"/>
    <p:sldId id="274" r:id="rId18"/>
    <p:sldId id="27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8" d="100"/>
          <a:sy n="68" d="100"/>
        </p:scale>
        <p:origin x="792" y="7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12/7/2016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12/7/2016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12/7/2016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12/7/2016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12/7/2016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12/7/2016</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12/7/2016</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12/7/2016</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12/7/2016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12/7/2016</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jpe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2" Type="http://schemas.openxmlformats.org/officeDocument/2006/relationships/hyperlink" Target="https://www.youtube.com/watch?v=Z78zbnLlPUA&amp;list=PLQVvvaa0QuDdttJXlLtAJxJetJcqmqlQq"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6" y="1447801"/>
            <a:ext cx="8825659" cy="2679700"/>
          </a:xfrm>
        </p:spPr>
        <p:txBody>
          <a:bodyPr/>
          <a:lstStyle/>
          <a:p>
            <a:pPr algn="ctr"/>
            <a:r>
              <a:rPr lang="en-US" sz="5400" dirty="0"/>
              <a:t>Automated Identification of Potholes Using Remotely Sensed Data</a:t>
            </a:r>
          </a:p>
        </p:txBody>
      </p:sp>
      <p:sp>
        <p:nvSpPr>
          <p:cNvPr id="3" name="Subtitle 2"/>
          <p:cNvSpPr>
            <a:spLocks noGrp="1"/>
          </p:cNvSpPr>
          <p:nvPr>
            <p:ph type="subTitle" idx="1"/>
          </p:nvPr>
        </p:nvSpPr>
        <p:spPr>
          <a:xfrm>
            <a:off x="1154956" y="5267710"/>
            <a:ext cx="8825659" cy="861420"/>
          </a:xfrm>
        </p:spPr>
        <p:txBody>
          <a:bodyPr>
            <a:normAutofit/>
          </a:bodyPr>
          <a:lstStyle/>
          <a:p>
            <a:pPr algn="ctr"/>
            <a:r>
              <a:rPr lang="en-US" sz="3200" dirty="0"/>
              <a:t>Meghan Kulkarni</a:t>
            </a:r>
          </a:p>
        </p:txBody>
      </p:sp>
    </p:spTree>
    <p:extLst>
      <p:ext uri="{BB962C8B-B14F-4D97-AF65-F5344CB8AC3E}">
        <p14:creationId xmlns:p14="http://schemas.microsoft.com/office/powerpoint/2010/main" val="2603847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25299"/>
          </a:xfrm>
        </p:spPr>
        <p:txBody>
          <a:bodyPr/>
          <a:lstStyle/>
          <a:p>
            <a:r>
              <a:rPr lang="en-US" dirty="0"/>
              <a:t>Methodology – Coding &amp; Analysis</a:t>
            </a:r>
            <a:br>
              <a:rPr lang="en-US" dirty="0"/>
            </a:br>
            <a:br>
              <a:rPr lang="en-US" dirty="0"/>
            </a:br>
            <a:r>
              <a:rPr lang="en-US" dirty="0"/>
              <a:t>		</a:t>
            </a:r>
          </a:p>
        </p:txBody>
      </p:sp>
      <p:pic>
        <p:nvPicPr>
          <p:cNvPr id="3" name="Picture 2" descr="Untitled4.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688" y="1378017"/>
            <a:ext cx="9867900" cy="5257800"/>
          </a:xfrm>
          <a:prstGeom prst="rect">
            <a:avLst/>
          </a:prstGeom>
        </p:spPr>
      </p:pic>
    </p:spTree>
    <p:extLst>
      <p:ext uri="{BB962C8B-B14F-4D97-AF65-F5344CB8AC3E}">
        <p14:creationId xmlns:p14="http://schemas.microsoft.com/office/powerpoint/2010/main" val="3725222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25299"/>
          </a:xfrm>
        </p:spPr>
        <p:txBody>
          <a:bodyPr/>
          <a:lstStyle/>
          <a:p>
            <a:r>
              <a:rPr lang="en-US" dirty="0"/>
              <a:t>Methodology – Coding &amp; Analysis</a:t>
            </a:r>
            <a:br>
              <a:rPr lang="en-US" dirty="0"/>
            </a:br>
            <a:br>
              <a:rPr lang="en-US" dirty="0"/>
            </a:br>
            <a:r>
              <a:rPr lang="en-US" dirty="0"/>
              <a:t>		</a:t>
            </a:r>
          </a:p>
        </p:txBody>
      </p:sp>
      <p:pic>
        <p:nvPicPr>
          <p:cNvPr id="3" name="Picture 2" descr="Untitled3.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199" y="1378017"/>
            <a:ext cx="9829800" cy="5257800"/>
          </a:xfrm>
          <a:prstGeom prst="rect">
            <a:avLst/>
          </a:prstGeom>
        </p:spPr>
      </p:pic>
    </p:spTree>
    <p:extLst>
      <p:ext uri="{BB962C8B-B14F-4D97-AF65-F5344CB8AC3E}">
        <p14:creationId xmlns:p14="http://schemas.microsoft.com/office/powerpoint/2010/main" val="3311966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Limitations/Delimitations</a:t>
            </a:r>
          </a:p>
        </p:txBody>
      </p:sp>
      <p:sp>
        <p:nvSpPr>
          <p:cNvPr id="3" name="Content Placeholder 2"/>
          <p:cNvSpPr>
            <a:spLocks noGrp="1"/>
          </p:cNvSpPr>
          <p:nvPr>
            <p:ph idx="1"/>
          </p:nvPr>
        </p:nvSpPr>
        <p:spPr/>
        <p:txBody>
          <a:bodyPr/>
          <a:lstStyle/>
          <a:p>
            <a:pPr marL="0" indent="0">
              <a:buNone/>
            </a:pPr>
            <a:r>
              <a:rPr lang="en-US" dirty="0"/>
              <a:t>Limitations</a:t>
            </a:r>
          </a:p>
          <a:p>
            <a:pPr lvl="1"/>
            <a:r>
              <a:rPr lang="en-US" dirty="0"/>
              <a:t>Employment of reliable UAV platform for adequate digital image acquisition is assumed, but not employed due to availability.</a:t>
            </a:r>
          </a:p>
          <a:p>
            <a:pPr marL="0" indent="0">
              <a:buNone/>
            </a:pPr>
            <a:endParaRPr lang="en-US" dirty="0"/>
          </a:p>
          <a:p>
            <a:pPr marL="0" indent="0">
              <a:buNone/>
            </a:pPr>
            <a:r>
              <a:rPr lang="en-US" dirty="0"/>
              <a:t>Delimitations</a:t>
            </a:r>
          </a:p>
          <a:p>
            <a:pPr lvl="1"/>
            <a:r>
              <a:rPr lang="en-US" dirty="0"/>
              <a:t>Data corresponds to municipal roadway in </a:t>
            </a:r>
            <a:r>
              <a:rPr lang="en-US" dirty="0" err="1"/>
              <a:t>McKinnish</a:t>
            </a:r>
            <a:r>
              <a:rPr lang="en-US" dirty="0"/>
              <a:t> Park, Carrollton, TX.</a:t>
            </a:r>
          </a:p>
          <a:p>
            <a:pPr lvl="1"/>
            <a:r>
              <a:rPr lang="en-US" dirty="0"/>
              <a:t>Limiting study to concrete (high reflectance) roads, pavement/asphalt roadways not included for preliminary findings.</a:t>
            </a:r>
          </a:p>
        </p:txBody>
      </p:sp>
    </p:spTree>
    <p:extLst>
      <p:ext uri="{BB962C8B-B14F-4D97-AF65-F5344CB8AC3E}">
        <p14:creationId xmlns:p14="http://schemas.microsoft.com/office/powerpoint/2010/main" val="53181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(Key Terms)</a:t>
            </a:r>
          </a:p>
        </p:txBody>
      </p:sp>
      <p:sp>
        <p:nvSpPr>
          <p:cNvPr id="3" name="Content Placeholder 2"/>
          <p:cNvSpPr>
            <a:spLocks noGrp="1"/>
          </p:cNvSpPr>
          <p:nvPr>
            <p:ph sz="half" idx="1"/>
          </p:nvPr>
        </p:nvSpPr>
        <p:spPr>
          <a:xfrm>
            <a:off x="646112" y="2060575"/>
            <a:ext cx="4853540" cy="4195763"/>
          </a:xfrm>
        </p:spPr>
        <p:txBody>
          <a:bodyPr/>
          <a:lstStyle/>
          <a:p>
            <a:pPr marL="0" indent="0">
              <a:buNone/>
            </a:pPr>
            <a:r>
              <a:rPr lang="en-US" sz="2800" u="sng" dirty="0"/>
              <a:t>Nearest Neighbor  (8 pixel) Formula </a:t>
            </a:r>
          </a:p>
          <a:p>
            <a:pPr marL="0" indent="0">
              <a:buNone/>
            </a:pPr>
            <a:endParaRPr lang="en-US" dirty="0"/>
          </a:p>
          <a:p>
            <a:pPr marL="0" indent="0" algn="just">
              <a:buNone/>
            </a:pPr>
            <a:r>
              <a:rPr lang="en-US" dirty="0"/>
              <a:t>	Nearest neighbor interpolation is the simplest approach to interpolation. Rather than calculate an average value by some weighting criteria or generate an intermediate value based on complex rules, this method simply determines the “nearest” neighboring pixel, and assumes the intensity value of it.</a:t>
            </a:r>
          </a:p>
          <a:p>
            <a:pPr marL="0" indent="0">
              <a:buNone/>
            </a:pPr>
            <a:endParaRPr lang="en-US" dirty="0"/>
          </a:p>
        </p:txBody>
      </p:sp>
      <p:pic>
        <p:nvPicPr>
          <p:cNvPr id="5" name="Content Placeholder 4" descr="IMG_5130 (1).jpg"/>
          <p:cNvPicPr>
            <a:picLocks noGrp="1" noChangeAspect="1"/>
          </p:cNvPicPr>
          <p:nvPr>
            <p:ph sz="half" idx="2"/>
          </p:nvPr>
        </p:nvPicPr>
        <p:blipFill>
          <a:blip r:embed="rId2">
            <a:extLst>
              <a:ext uri="{28A0092B-C50C-407E-A947-70E740481C1C}">
                <a14:useLocalDpi xmlns:a14="http://schemas.microsoft.com/office/drawing/2010/main" val="0"/>
              </a:ext>
            </a:extLst>
          </a:blip>
          <a:srcRect l="9926" r="9926"/>
          <a:stretch>
            <a:fillRect/>
          </a:stretch>
        </p:blipFill>
        <p:spPr>
          <a:xfrm>
            <a:off x="5654493" y="1435192"/>
            <a:ext cx="5046229" cy="4821145"/>
          </a:xfrm>
          <a:prstGeom prst="rect">
            <a:avLst/>
          </a:prstGeom>
        </p:spPr>
      </p:pic>
    </p:spTree>
    <p:extLst>
      <p:ext uri="{BB962C8B-B14F-4D97-AF65-F5344CB8AC3E}">
        <p14:creationId xmlns:p14="http://schemas.microsoft.com/office/powerpoint/2010/main" val="2583843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Content Placeholder 2"/>
          <p:cNvSpPr>
            <a:spLocks noGrp="1"/>
          </p:cNvSpPr>
          <p:nvPr>
            <p:ph idx="1"/>
          </p:nvPr>
        </p:nvSpPr>
        <p:spPr/>
        <p:txBody>
          <a:bodyPr>
            <a:normAutofit/>
          </a:bodyPr>
          <a:lstStyle/>
          <a:p>
            <a:pPr>
              <a:buAutoNum type="arabicPeriod"/>
            </a:pPr>
            <a:r>
              <a:rPr lang="en-US" sz="3200" dirty="0" err="1"/>
              <a:t>OpenCV</a:t>
            </a:r>
            <a:r>
              <a:rPr lang="en-US" sz="3200" dirty="0"/>
              <a:t> (Open Source Image Processing Library)</a:t>
            </a:r>
          </a:p>
          <a:p>
            <a:pPr>
              <a:buAutoNum type="arabicPeriod"/>
            </a:pPr>
            <a:endParaRPr lang="en-US" sz="3200" dirty="0"/>
          </a:p>
          <a:p>
            <a:pPr>
              <a:buAutoNum type="arabicPeriod"/>
            </a:pPr>
            <a:r>
              <a:rPr lang="en-US" sz="3200" dirty="0"/>
              <a:t>Python - </a:t>
            </a:r>
            <a:r>
              <a:rPr lang="en-US" sz="3200" dirty="0" err="1"/>
              <a:t>NumPy</a:t>
            </a:r>
            <a:r>
              <a:rPr lang="en-US" sz="3200" dirty="0"/>
              <a:t> Library (a part of </a:t>
            </a:r>
            <a:r>
              <a:rPr lang="en-US" sz="3200" dirty="0" err="1"/>
              <a:t>SciPy</a:t>
            </a:r>
            <a:r>
              <a:rPr lang="en-US" sz="3200" dirty="0"/>
              <a:t> Toolkit)</a:t>
            </a:r>
          </a:p>
          <a:p>
            <a:pPr>
              <a:buAutoNum type="arabicPeriod"/>
            </a:pPr>
            <a:endParaRPr lang="en-US" sz="3200" dirty="0"/>
          </a:p>
          <a:p>
            <a:pPr>
              <a:buAutoNum type="arabicPeriod"/>
            </a:pPr>
            <a:r>
              <a:rPr lang="en-US" sz="3200" dirty="0"/>
              <a:t>Google Earth for input images</a:t>
            </a:r>
          </a:p>
        </p:txBody>
      </p:sp>
    </p:spTree>
    <p:extLst>
      <p:ext uri="{BB962C8B-B14F-4D97-AF65-F5344CB8AC3E}">
        <p14:creationId xmlns:p14="http://schemas.microsoft.com/office/powerpoint/2010/main" val="14978540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Results</a:t>
            </a:r>
          </a:p>
        </p:txBody>
      </p:sp>
      <p:pic>
        <p:nvPicPr>
          <p:cNvPr id="4" name="Content Placeholder 3" descr="Findings.jpg"/>
          <p:cNvPicPr>
            <a:picLocks noGrp="1" noChangeAspect="1"/>
          </p:cNvPicPr>
          <p:nvPr>
            <p:ph idx="1"/>
          </p:nvPr>
        </p:nvPicPr>
        <p:blipFill>
          <a:blip r:embed="rId2">
            <a:extLst>
              <a:ext uri="{28A0092B-C50C-407E-A947-70E740481C1C}">
                <a14:useLocalDpi xmlns:a14="http://schemas.microsoft.com/office/drawing/2010/main" val="0"/>
              </a:ext>
            </a:extLst>
          </a:blip>
          <a:srcRect l="-11938" r="-11938"/>
          <a:stretch>
            <a:fillRect/>
          </a:stretch>
        </p:blipFill>
        <p:spPr>
          <a:xfrm>
            <a:off x="646111" y="1459528"/>
            <a:ext cx="10898188" cy="5110162"/>
          </a:xfrm>
        </p:spPr>
      </p:pic>
    </p:spTree>
    <p:extLst>
      <p:ext uri="{BB962C8B-B14F-4D97-AF65-F5344CB8AC3E}">
        <p14:creationId xmlns:p14="http://schemas.microsoft.com/office/powerpoint/2010/main" val="3592829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16176" y="2283186"/>
            <a:ext cx="11775559" cy="3533664"/>
            <a:chOff x="337775" y="1414224"/>
            <a:chExt cx="11343207" cy="3259858"/>
          </a:xfrm>
        </p:grpSpPr>
        <p:pic>
          <p:nvPicPr>
            <p:cNvPr id="5" name="Picture 4"/>
            <p:cNvPicPr/>
            <p:nvPr/>
          </p:nvPicPr>
          <p:blipFill>
            <a:blip r:embed="rId2"/>
            <a:stretch>
              <a:fillRect/>
            </a:stretch>
          </p:blipFill>
          <p:spPr>
            <a:xfrm>
              <a:off x="6235726" y="2177771"/>
              <a:ext cx="2560320" cy="2496311"/>
            </a:xfrm>
            <a:prstGeom prst="rect">
              <a:avLst/>
            </a:prstGeom>
          </p:spPr>
        </p:pic>
        <p:pic>
          <p:nvPicPr>
            <p:cNvPr id="6" name="Picture 5"/>
            <p:cNvPicPr/>
            <p:nvPr/>
          </p:nvPicPr>
          <p:blipFill>
            <a:blip r:embed="rId3"/>
            <a:stretch>
              <a:fillRect/>
            </a:stretch>
          </p:blipFill>
          <p:spPr>
            <a:xfrm>
              <a:off x="9120662" y="2179072"/>
              <a:ext cx="2560320" cy="2493710"/>
            </a:xfrm>
            <a:prstGeom prst="rect">
              <a:avLst/>
            </a:prstGeom>
          </p:spPr>
        </p:pic>
        <p:pic>
          <p:nvPicPr>
            <p:cNvPr id="7" name="Picture 6"/>
            <p:cNvPicPr/>
            <p:nvPr/>
          </p:nvPicPr>
          <p:blipFill>
            <a:blip r:embed="rId4"/>
            <a:stretch>
              <a:fillRect/>
            </a:stretch>
          </p:blipFill>
          <p:spPr>
            <a:xfrm>
              <a:off x="3354631" y="2179072"/>
              <a:ext cx="2560320" cy="2493710"/>
            </a:xfrm>
            <a:prstGeom prst="rect">
              <a:avLst/>
            </a:prstGeom>
          </p:spPr>
        </p:pic>
        <p:pic>
          <p:nvPicPr>
            <p:cNvPr id="4" name="Picture 3" descr="C:\Users\msk160530\Downloads\60 meters\VIRB0871.JPG"/>
            <p:cNvPicPr/>
            <p:nvPr/>
          </p:nvPicPr>
          <p:blipFill rotWithShape="1">
            <a:blip r:embed="rId5" cstate="print">
              <a:extLst>
                <a:ext uri="{28A0092B-C50C-407E-A947-70E740481C1C}">
                  <a14:useLocalDpi xmlns:a14="http://schemas.microsoft.com/office/drawing/2010/main" val="0"/>
                </a:ext>
              </a:extLst>
            </a:blip>
            <a:srcRect/>
            <a:stretch/>
          </p:blipFill>
          <p:spPr bwMode="auto">
            <a:xfrm>
              <a:off x="337775" y="2179072"/>
              <a:ext cx="2788243" cy="2493710"/>
            </a:xfrm>
            <a:prstGeom prst="rect">
              <a:avLst/>
            </a:prstGeom>
            <a:noFill/>
          </p:spPr>
        </p:pic>
        <p:sp>
          <p:nvSpPr>
            <p:cNvPr id="8" name="TextBox 7"/>
            <p:cNvSpPr txBox="1"/>
            <p:nvPr/>
          </p:nvSpPr>
          <p:spPr>
            <a:xfrm>
              <a:off x="578775" y="1414224"/>
              <a:ext cx="2372034" cy="923330"/>
            </a:xfrm>
            <a:prstGeom prst="rect">
              <a:avLst/>
            </a:prstGeom>
            <a:noFill/>
          </p:spPr>
          <p:txBody>
            <a:bodyPr wrap="square" rtlCol="0">
              <a:spAutoFit/>
            </a:bodyPr>
            <a:lstStyle/>
            <a:p>
              <a:pPr algn="ctr"/>
              <a:r>
                <a:rPr lang="en-US" dirty="0"/>
                <a:t>Image Data File VIRB0871.JPG</a:t>
              </a:r>
            </a:p>
            <a:p>
              <a:endParaRPr lang="en-US" dirty="0"/>
            </a:p>
          </p:txBody>
        </p:sp>
        <p:sp>
          <p:nvSpPr>
            <p:cNvPr id="15" name="TextBox 14"/>
            <p:cNvSpPr txBox="1"/>
            <p:nvPr/>
          </p:nvSpPr>
          <p:spPr>
            <a:xfrm>
              <a:off x="3506912" y="1414224"/>
              <a:ext cx="2299951" cy="923330"/>
            </a:xfrm>
            <a:prstGeom prst="rect">
              <a:avLst/>
            </a:prstGeom>
            <a:noFill/>
          </p:spPr>
          <p:txBody>
            <a:bodyPr wrap="square" rtlCol="0">
              <a:spAutoFit/>
            </a:bodyPr>
            <a:lstStyle/>
            <a:p>
              <a:pPr algn="ctr"/>
              <a:r>
                <a:rPr lang="en-US" dirty="0"/>
                <a:t>Band 1 (Blue) Histogram</a:t>
              </a:r>
            </a:p>
            <a:p>
              <a:endParaRPr lang="en-US" dirty="0"/>
            </a:p>
          </p:txBody>
        </p:sp>
        <p:sp>
          <p:nvSpPr>
            <p:cNvPr id="16" name="TextBox 15"/>
            <p:cNvSpPr txBox="1"/>
            <p:nvPr/>
          </p:nvSpPr>
          <p:spPr>
            <a:xfrm>
              <a:off x="6389143" y="1431012"/>
              <a:ext cx="2280876" cy="923330"/>
            </a:xfrm>
            <a:prstGeom prst="rect">
              <a:avLst/>
            </a:prstGeom>
            <a:noFill/>
          </p:spPr>
          <p:txBody>
            <a:bodyPr wrap="square" rtlCol="0">
              <a:spAutoFit/>
            </a:bodyPr>
            <a:lstStyle/>
            <a:p>
              <a:pPr algn="ctr"/>
              <a:r>
                <a:rPr lang="en-US" dirty="0"/>
                <a:t>Band 2 (Green) Histogram</a:t>
              </a:r>
            </a:p>
            <a:p>
              <a:endParaRPr lang="en-US" dirty="0"/>
            </a:p>
          </p:txBody>
        </p:sp>
        <p:sp>
          <p:nvSpPr>
            <p:cNvPr id="17" name="TextBox 16"/>
            <p:cNvSpPr txBox="1"/>
            <p:nvPr/>
          </p:nvSpPr>
          <p:spPr>
            <a:xfrm>
              <a:off x="9513442" y="1431012"/>
              <a:ext cx="1914525" cy="923330"/>
            </a:xfrm>
            <a:prstGeom prst="rect">
              <a:avLst/>
            </a:prstGeom>
            <a:noFill/>
          </p:spPr>
          <p:txBody>
            <a:bodyPr wrap="square" rtlCol="0">
              <a:spAutoFit/>
            </a:bodyPr>
            <a:lstStyle/>
            <a:p>
              <a:pPr algn="ctr"/>
              <a:r>
                <a:rPr lang="en-US" dirty="0"/>
                <a:t>Band 3 (Red) Histogram</a:t>
              </a:r>
            </a:p>
            <a:p>
              <a:endParaRPr lang="en-US" dirty="0"/>
            </a:p>
          </p:txBody>
        </p:sp>
      </p:grpSp>
      <p:sp>
        <p:nvSpPr>
          <p:cNvPr id="18" name="Title 1"/>
          <p:cNvSpPr txBox="1">
            <a:spLocks/>
          </p:cNvSpPr>
          <p:nvPr/>
        </p:nvSpPr>
        <p:spPr>
          <a:xfrm>
            <a:off x="646111" y="702518"/>
            <a:ext cx="9404723" cy="1150729"/>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t>Preliminary analytical results render homogenous target features relatively indistinguishable in all three bands (RGB).</a:t>
            </a:r>
          </a:p>
        </p:txBody>
      </p:sp>
    </p:spTree>
    <p:extLst>
      <p:ext uri="{BB962C8B-B14F-4D97-AF65-F5344CB8AC3E}">
        <p14:creationId xmlns:p14="http://schemas.microsoft.com/office/powerpoint/2010/main" val="307305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70220" y="2283186"/>
            <a:ext cx="11586634" cy="3615441"/>
            <a:chOff x="324263" y="1542477"/>
            <a:chExt cx="10894876" cy="3219069"/>
          </a:xfrm>
        </p:grpSpPr>
        <p:pic>
          <p:nvPicPr>
            <p:cNvPr id="11" name="Picture 10"/>
            <p:cNvPicPr/>
            <p:nvPr/>
          </p:nvPicPr>
          <p:blipFill>
            <a:blip r:embed="rId2"/>
            <a:stretch>
              <a:fillRect/>
            </a:stretch>
          </p:blipFill>
          <p:spPr>
            <a:xfrm>
              <a:off x="3430255" y="2265235"/>
              <a:ext cx="2560320" cy="2496311"/>
            </a:xfrm>
            <a:prstGeom prst="rect">
              <a:avLst/>
            </a:prstGeom>
          </p:spPr>
        </p:pic>
        <p:pic>
          <p:nvPicPr>
            <p:cNvPr id="12" name="Picture 11"/>
            <p:cNvPicPr/>
            <p:nvPr/>
          </p:nvPicPr>
          <p:blipFill>
            <a:blip r:embed="rId3"/>
            <a:stretch>
              <a:fillRect/>
            </a:stretch>
          </p:blipFill>
          <p:spPr>
            <a:xfrm>
              <a:off x="6072595" y="2265235"/>
              <a:ext cx="2560320" cy="2493710"/>
            </a:xfrm>
            <a:prstGeom prst="rect">
              <a:avLst/>
            </a:prstGeom>
          </p:spPr>
        </p:pic>
        <p:pic>
          <p:nvPicPr>
            <p:cNvPr id="10" name="Picture 9" descr="C:\Users\msk160530\Downloads\60 meters\VIRB0704.JPG"/>
            <p:cNvPicPr/>
            <p:nvPr/>
          </p:nvPicPr>
          <p:blipFill rotWithShape="1">
            <a:blip r:embed="rId4" cstate="print">
              <a:extLst>
                <a:ext uri="{28A0092B-C50C-407E-A947-70E740481C1C}">
                  <a14:useLocalDpi xmlns:a14="http://schemas.microsoft.com/office/drawing/2010/main" val="0"/>
                </a:ext>
              </a:extLst>
            </a:blip>
            <a:srcRect/>
            <a:stretch/>
          </p:blipFill>
          <p:spPr bwMode="auto">
            <a:xfrm>
              <a:off x="324263" y="2317197"/>
              <a:ext cx="2885815" cy="2441748"/>
            </a:xfrm>
            <a:prstGeom prst="rect">
              <a:avLst/>
            </a:prstGeom>
            <a:noFill/>
          </p:spPr>
        </p:pic>
        <p:pic>
          <p:nvPicPr>
            <p:cNvPr id="18" name="Picture 17"/>
            <p:cNvPicPr/>
            <p:nvPr/>
          </p:nvPicPr>
          <p:blipFill>
            <a:blip r:embed="rId5"/>
            <a:stretch>
              <a:fillRect/>
            </a:stretch>
          </p:blipFill>
          <p:spPr>
            <a:xfrm>
              <a:off x="8755137" y="2265235"/>
              <a:ext cx="2464002" cy="2493710"/>
            </a:xfrm>
            <a:prstGeom prst="rect">
              <a:avLst/>
            </a:prstGeom>
          </p:spPr>
        </p:pic>
        <p:sp>
          <p:nvSpPr>
            <p:cNvPr id="14" name="TextBox 13"/>
            <p:cNvSpPr txBox="1"/>
            <p:nvPr/>
          </p:nvSpPr>
          <p:spPr>
            <a:xfrm>
              <a:off x="3573842" y="1542477"/>
              <a:ext cx="2333625" cy="923330"/>
            </a:xfrm>
            <a:prstGeom prst="rect">
              <a:avLst/>
            </a:prstGeom>
            <a:noFill/>
          </p:spPr>
          <p:txBody>
            <a:bodyPr wrap="square" rtlCol="0">
              <a:spAutoFit/>
            </a:bodyPr>
            <a:lstStyle/>
            <a:p>
              <a:pPr algn="ctr"/>
              <a:r>
                <a:rPr lang="en-US" dirty="0"/>
                <a:t>Band 1 (Blue) Histogram</a:t>
              </a:r>
            </a:p>
            <a:p>
              <a:endParaRPr lang="en-US" dirty="0"/>
            </a:p>
          </p:txBody>
        </p:sp>
        <p:sp>
          <p:nvSpPr>
            <p:cNvPr id="21" name="TextBox 20"/>
            <p:cNvSpPr txBox="1"/>
            <p:nvPr/>
          </p:nvSpPr>
          <p:spPr>
            <a:xfrm>
              <a:off x="6324600" y="1573887"/>
              <a:ext cx="2047875" cy="646331"/>
            </a:xfrm>
            <a:prstGeom prst="rect">
              <a:avLst/>
            </a:prstGeom>
            <a:noFill/>
          </p:spPr>
          <p:txBody>
            <a:bodyPr wrap="square" rtlCol="0">
              <a:spAutoFit/>
            </a:bodyPr>
            <a:lstStyle/>
            <a:p>
              <a:pPr algn="ctr"/>
              <a:r>
                <a:rPr lang="en-US" dirty="0"/>
                <a:t>Band 2 (Green) Histogram</a:t>
              </a:r>
            </a:p>
          </p:txBody>
        </p:sp>
        <p:sp>
          <p:nvSpPr>
            <p:cNvPr id="23" name="TextBox 22"/>
            <p:cNvSpPr txBox="1"/>
            <p:nvPr/>
          </p:nvSpPr>
          <p:spPr>
            <a:xfrm>
              <a:off x="9118473" y="1573887"/>
              <a:ext cx="1959102" cy="923330"/>
            </a:xfrm>
            <a:prstGeom prst="rect">
              <a:avLst/>
            </a:prstGeom>
            <a:noFill/>
          </p:spPr>
          <p:txBody>
            <a:bodyPr wrap="square" rtlCol="0">
              <a:spAutoFit/>
            </a:bodyPr>
            <a:lstStyle/>
            <a:p>
              <a:pPr algn="ctr"/>
              <a:r>
                <a:rPr lang="en-US" dirty="0"/>
                <a:t>Band 3 (Red) Histogram</a:t>
              </a:r>
            </a:p>
            <a:p>
              <a:endParaRPr lang="en-US" dirty="0"/>
            </a:p>
          </p:txBody>
        </p:sp>
        <p:sp>
          <p:nvSpPr>
            <p:cNvPr id="25" name="TextBox 24"/>
            <p:cNvSpPr txBox="1"/>
            <p:nvPr/>
          </p:nvSpPr>
          <p:spPr>
            <a:xfrm>
              <a:off x="484632" y="1573887"/>
              <a:ext cx="2430018" cy="923330"/>
            </a:xfrm>
            <a:prstGeom prst="rect">
              <a:avLst/>
            </a:prstGeom>
            <a:noFill/>
          </p:spPr>
          <p:txBody>
            <a:bodyPr wrap="square" rtlCol="0">
              <a:spAutoFit/>
            </a:bodyPr>
            <a:lstStyle/>
            <a:p>
              <a:pPr algn="ctr"/>
              <a:r>
                <a:rPr lang="en-US" dirty="0"/>
                <a:t>Image Data File VIRB0704.JPG</a:t>
              </a:r>
            </a:p>
            <a:p>
              <a:endParaRPr lang="en-US" dirty="0"/>
            </a:p>
          </p:txBody>
        </p:sp>
      </p:grpSp>
      <p:sp>
        <p:nvSpPr>
          <p:cNvPr id="19" name="Title 1"/>
          <p:cNvSpPr txBox="1">
            <a:spLocks/>
          </p:cNvSpPr>
          <p:nvPr/>
        </p:nvSpPr>
        <p:spPr>
          <a:xfrm>
            <a:off x="646111" y="452718"/>
            <a:ext cx="9404723" cy="1400530"/>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t>Whereas, procedures applied to contrasting pixel sets exhibit differing histogram widths according to Digital Number.  Simply stated, our analytical procedure identifies target based on bands.</a:t>
            </a:r>
          </a:p>
        </p:txBody>
      </p:sp>
    </p:spTree>
    <p:extLst>
      <p:ext uri="{BB962C8B-B14F-4D97-AF65-F5344CB8AC3E}">
        <p14:creationId xmlns:p14="http://schemas.microsoft.com/office/powerpoint/2010/main" val="3891445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5955" y="251791"/>
            <a:ext cx="9404723" cy="848139"/>
          </a:xfrm>
        </p:spPr>
        <p:txBody>
          <a:bodyPr/>
          <a:lstStyle/>
          <a:p>
            <a:pPr algn="ctr"/>
            <a:r>
              <a:rPr lang="en-US" dirty="0">
                <a:latin typeface="Calibri" panose="020F0502020204030204" pitchFamily="34" charset="0"/>
                <a:cs typeface="Calibri" panose="020F0502020204030204" pitchFamily="34" charset="0"/>
              </a:rPr>
              <a:t>References</a:t>
            </a:r>
          </a:p>
        </p:txBody>
      </p:sp>
      <p:sp>
        <p:nvSpPr>
          <p:cNvPr id="3" name="Content Placeholder 2"/>
          <p:cNvSpPr>
            <a:spLocks noGrp="1"/>
          </p:cNvSpPr>
          <p:nvPr>
            <p:ph idx="1"/>
          </p:nvPr>
        </p:nvSpPr>
        <p:spPr>
          <a:xfrm>
            <a:off x="0" y="1351722"/>
            <a:ext cx="12192000" cy="5506278"/>
          </a:xfrm>
        </p:spPr>
        <p:txBody>
          <a:bodyPr/>
          <a:lstStyle/>
          <a:p>
            <a:pPr algn="just"/>
            <a:r>
              <a:rPr lang="en-US" dirty="0">
                <a:latin typeface="Calibri" panose="020F0502020204030204" pitchFamily="34" charset="0"/>
                <a:cs typeface="Calibri" panose="020F0502020204030204" pitchFamily="34" charset="0"/>
              </a:rPr>
              <a:t>References:</a:t>
            </a:r>
          </a:p>
          <a:p>
            <a:pPr marL="0" indent="0" algn="just">
              <a:buNone/>
            </a:pPr>
            <a:r>
              <a:rPr lang="en-US" dirty="0">
                <a:latin typeface="Calibri" panose="020F0502020204030204" pitchFamily="34" charset="0"/>
                <a:cs typeface="Calibri" panose="020F0502020204030204" pitchFamily="34" charset="0"/>
              </a:rPr>
              <a:t> 1. L Huidrom et. al, “</a:t>
            </a:r>
            <a:r>
              <a:rPr lang="en-US" i="1" dirty="0">
                <a:latin typeface="Calibri" panose="020F0502020204030204" pitchFamily="34" charset="0"/>
                <a:cs typeface="Calibri" panose="020F0502020204030204" pitchFamily="34" charset="0"/>
              </a:rPr>
              <a:t>Method for automated assessment of potholes, cracks and patches from road surface </a:t>
            </a:r>
            <a:r>
              <a:rPr lang="en-US" dirty="0">
                <a:latin typeface="Calibri" panose="020F0502020204030204" pitchFamily="34" charset="0"/>
                <a:cs typeface="Calibri" panose="020F0502020204030204" pitchFamily="34" charset="0"/>
              </a:rPr>
              <a:t>video clips</a:t>
            </a:r>
            <a:r>
              <a:rPr lang="en-US" i="1" dirty="0">
                <a:latin typeface="Calibri" panose="020F0502020204030204" pitchFamily="34" charset="0"/>
                <a:cs typeface="Calibri" panose="020F0502020204030204" pitchFamily="34" charset="0"/>
              </a:rPr>
              <a:t>”, 2</a:t>
            </a:r>
            <a:r>
              <a:rPr lang="en-US" i="1" baseline="30000" dirty="0">
                <a:latin typeface="Calibri" panose="020F0502020204030204" pitchFamily="34" charset="0"/>
                <a:cs typeface="Calibri" panose="020F0502020204030204" pitchFamily="34" charset="0"/>
              </a:rPr>
              <a:t>nd</a:t>
            </a:r>
            <a:r>
              <a:rPr lang="en-US" i="1" dirty="0">
                <a:latin typeface="Calibri" panose="020F0502020204030204" pitchFamily="34" charset="0"/>
                <a:cs typeface="Calibri" panose="020F0502020204030204" pitchFamily="34" charset="0"/>
              </a:rPr>
              <a:t> Conference of Transportation Research Group of India</a:t>
            </a:r>
            <a:endParaRPr lang="en-US" dirty="0">
              <a:latin typeface="Calibri" panose="020F0502020204030204" pitchFamily="34" charset="0"/>
              <a:cs typeface="Calibri" panose="020F0502020204030204" pitchFamily="34" charset="0"/>
            </a:endParaRPr>
          </a:p>
          <a:p>
            <a:pPr marL="0" indent="0" algn="just">
              <a:buNone/>
            </a:pPr>
            <a:r>
              <a:rPr lang="en-US" dirty="0">
                <a:latin typeface="Calibri" panose="020F0502020204030204" pitchFamily="34" charset="0"/>
                <a:cs typeface="Calibri" panose="020F0502020204030204" pitchFamily="34" charset="0"/>
              </a:rPr>
              <a:t> 2. OpenCV with Python for Image and Video Analysis</a:t>
            </a:r>
          </a:p>
          <a:p>
            <a:pPr marL="0" indent="0" algn="just">
              <a:buNone/>
            </a:pPr>
            <a:r>
              <a:rPr lang="en-US" dirty="0">
                <a:latin typeface="Calibri" panose="020F0502020204030204" pitchFamily="34" charset="0"/>
                <a:cs typeface="Calibri" panose="020F0502020204030204" pitchFamily="34" charset="0"/>
                <a:hlinkClick r:id="rId2"/>
              </a:rPr>
              <a:t>https://www.youtube.com/watch?v=Z78zbnLlPUA&amp;list=PLQVvvaa0QuDdttJXlLtAJxJetJcqmqlQq</a:t>
            </a:r>
            <a:endParaRPr lang="en-US" dirty="0">
              <a:latin typeface="Calibri" panose="020F0502020204030204" pitchFamily="34" charset="0"/>
              <a:cs typeface="Calibri" panose="020F0502020204030204" pitchFamily="34" charset="0"/>
            </a:endParaRPr>
          </a:p>
          <a:p>
            <a:pPr marL="0" indent="0" algn="just">
              <a:buNone/>
            </a:pPr>
            <a:r>
              <a:rPr lang="en-US" dirty="0">
                <a:latin typeface="Calibri" panose="020F0502020204030204" pitchFamily="34" charset="0"/>
                <a:cs typeface="Calibri" panose="020F0502020204030204" pitchFamily="34" charset="0"/>
              </a:rPr>
              <a:t> 3. UAV Data provided by Dr. Anthony Cummings</a:t>
            </a:r>
          </a:p>
        </p:txBody>
      </p:sp>
    </p:spTree>
    <p:extLst>
      <p:ext uri="{BB962C8B-B14F-4D97-AF65-F5344CB8AC3E}">
        <p14:creationId xmlns:p14="http://schemas.microsoft.com/office/powerpoint/2010/main" val="551237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 y="901148"/>
            <a:ext cx="12191999" cy="5956852"/>
          </a:xfrm>
        </p:spPr>
        <p:txBody>
          <a:bodyPr>
            <a:normAutofit/>
          </a:bodyPr>
          <a:lstStyle/>
          <a:p>
            <a:pPr marL="0" indent="0" algn="ctr">
              <a:buNone/>
            </a:pPr>
            <a:endParaRPr lang="en-US" dirty="0"/>
          </a:p>
          <a:p>
            <a:pPr marL="0" indent="0">
              <a:buNone/>
            </a:pPr>
            <a:r>
              <a:rPr lang="en-US" dirty="0"/>
              <a:t>	Transportation infrastructure is a key element driving economic growth in developing countries. World-class expressways and highways make transportation efficient. However over time this infrastructure requires maintenance. Potholes or cracks cause safety hazards and present dangerous conditions for motorists.  UAV technology can be utilized to remotely capture real time road condition data.  This project aims to investigate digital processing alternatives for feature identification.</a:t>
            </a:r>
          </a:p>
          <a:p>
            <a:pPr marL="0" indent="0" algn="ctr">
              <a:buNone/>
            </a:pPr>
            <a:endParaRPr lang="en-US" dirty="0"/>
          </a:p>
          <a:p>
            <a:pPr marL="0" indent="0" algn="ctr">
              <a:buNone/>
            </a:pPr>
            <a:r>
              <a:rPr lang="en-US" dirty="0"/>
              <a:t>	</a:t>
            </a:r>
          </a:p>
        </p:txBody>
      </p:sp>
      <p:pic>
        <p:nvPicPr>
          <p:cNvPr id="4" name="Picture 3" descr="_DSC2056.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30112"/>
            <a:ext cx="12192000" cy="3391890"/>
          </a:xfrm>
          <a:prstGeom prst="rect">
            <a:avLst/>
          </a:prstGeom>
        </p:spPr>
      </p:pic>
      <p:sp>
        <p:nvSpPr>
          <p:cNvPr id="5" name="Title 1"/>
          <p:cNvSpPr txBox="1">
            <a:spLocks/>
          </p:cNvSpPr>
          <p:nvPr/>
        </p:nvSpPr>
        <p:spPr>
          <a:xfrm>
            <a:off x="646111"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Introduction</a:t>
            </a:r>
          </a:p>
        </p:txBody>
      </p:sp>
    </p:spTree>
    <p:extLst>
      <p:ext uri="{BB962C8B-B14F-4D97-AF65-F5344CB8AC3E}">
        <p14:creationId xmlns:p14="http://schemas.microsoft.com/office/powerpoint/2010/main" val="3164367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a:t>
            </a:r>
          </a:p>
        </p:txBody>
      </p:sp>
      <p:sp>
        <p:nvSpPr>
          <p:cNvPr id="3" name="Content Placeholder 2"/>
          <p:cNvSpPr>
            <a:spLocks noGrp="1"/>
          </p:cNvSpPr>
          <p:nvPr>
            <p:ph idx="1"/>
          </p:nvPr>
        </p:nvSpPr>
        <p:spPr>
          <a:xfrm>
            <a:off x="1103312" y="1486097"/>
            <a:ext cx="8946541" cy="4762303"/>
          </a:xfrm>
        </p:spPr>
        <p:txBody>
          <a:bodyPr/>
          <a:lstStyle/>
          <a:p>
            <a:pPr marL="0" indent="0">
              <a:buNone/>
            </a:pPr>
            <a:r>
              <a:rPr lang="en-US" dirty="0"/>
              <a:t>	Evaluate automated identification of roadway damage to increase efficiency of UAV employment using nearest neighbor algorithm to distinguish target features.</a:t>
            </a:r>
          </a:p>
        </p:txBody>
      </p:sp>
      <p:grpSp>
        <p:nvGrpSpPr>
          <p:cNvPr id="4" name="Group 3"/>
          <p:cNvGrpSpPr/>
          <p:nvPr/>
        </p:nvGrpSpPr>
        <p:grpSpPr>
          <a:xfrm>
            <a:off x="972794" y="2653803"/>
            <a:ext cx="8680897" cy="3912663"/>
            <a:chOff x="101644" y="1734829"/>
            <a:chExt cx="11780617" cy="5297134"/>
          </a:xfrm>
        </p:grpSpPr>
        <p:pic>
          <p:nvPicPr>
            <p:cNvPr id="5" name="Picture 4"/>
            <p:cNvPicPr>
              <a:picLocks noChangeAspect="1"/>
            </p:cNvPicPr>
            <p:nvPr/>
          </p:nvPicPr>
          <p:blipFill>
            <a:blip r:embed="rId2"/>
            <a:stretch>
              <a:fillRect/>
            </a:stretch>
          </p:blipFill>
          <p:spPr>
            <a:xfrm>
              <a:off x="101644" y="1734829"/>
              <a:ext cx="5920521" cy="5297134"/>
            </a:xfrm>
            <a:prstGeom prst="rect">
              <a:avLst/>
            </a:prstGeom>
          </p:spPr>
        </p:pic>
        <p:pic>
          <p:nvPicPr>
            <p:cNvPr id="6" name="Picture 5"/>
            <p:cNvPicPr>
              <a:picLocks noChangeAspect="1"/>
            </p:cNvPicPr>
            <p:nvPr/>
          </p:nvPicPr>
          <p:blipFill>
            <a:blip r:embed="rId3"/>
            <a:stretch>
              <a:fillRect/>
            </a:stretch>
          </p:blipFill>
          <p:spPr>
            <a:xfrm>
              <a:off x="5792937" y="1734830"/>
              <a:ext cx="6089324" cy="5123170"/>
            </a:xfrm>
            <a:prstGeom prst="rect">
              <a:avLst/>
            </a:prstGeom>
          </p:spPr>
        </p:pic>
      </p:grpSp>
    </p:spTree>
    <p:extLst>
      <p:ext uri="{BB962C8B-B14F-4D97-AF65-F5344CB8AC3E}">
        <p14:creationId xmlns:p14="http://schemas.microsoft.com/office/powerpoint/2010/main" val="637078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073909"/>
          </a:xfrm>
        </p:spPr>
        <p:txBody>
          <a:bodyPr/>
          <a:lstStyle/>
          <a:p>
            <a:r>
              <a:rPr lang="en-US" dirty="0"/>
              <a:t>Rationale</a:t>
            </a:r>
          </a:p>
        </p:txBody>
      </p:sp>
      <p:sp>
        <p:nvSpPr>
          <p:cNvPr id="3" name="Content Placeholder 2"/>
          <p:cNvSpPr>
            <a:spLocks noGrp="1"/>
          </p:cNvSpPr>
          <p:nvPr>
            <p:ph idx="1"/>
          </p:nvPr>
        </p:nvSpPr>
        <p:spPr>
          <a:xfrm>
            <a:off x="1103312" y="1715768"/>
            <a:ext cx="8946541" cy="3742261"/>
          </a:xfrm>
        </p:spPr>
        <p:txBody>
          <a:bodyPr>
            <a:normAutofit/>
          </a:bodyPr>
          <a:lstStyle/>
          <a:p>
            <a:pPr marL="0" indent="0" algn="just">
              <a:buNone/>
            </a:pPr>
            <a:r>
              <a:rPr lang="en-US" dirty="0"/>
              <a:t>	Methods must be developed to coordinate UAV flight paths pre-programmed with GPS routes according to roadway infrastructure.  This aspect poses no particular issues given the reliability of conventional route programming with GPS enabled UAV units.</a:t>
            </a:r>
          </a:p>
          <a:p>
            <a:pPr marL="0" indent="0" algn="just">
              <a:buNone/>
            </a:pPr>
            <a:endParaRPr lang="en-US" dirty="0"/>
          </a:p>
          <a:p>
            <a:pPr marL="0" indent="0" algn="just">
              <a:buNone/>
            </a:pPr>
            <a:r>
              <a:rPr lang="en-US" dirty="0"/>
              <a:t>	</a:t>
            </a:r>
            <a:r>
              <a:rPr lang="en-US" sz="2100" dirty="0"/>
              <a:t>This proposal utilizes sta</a:t>
            </a:r>
            <a:r>
              <a:rPr lang="en-US" dirty="0"/>
              <a:t>tic images as an alternative methodology to live video for the purpose of increasing automated efficiency.  In other words, this proposal intends to eliminate the need for active monitoring by a UAV pilot.</a:t>
            </a:r>
          </a:p>
          <a:p>
            <a:pPr marL="0" indent="0">
              <a:buNone/>
            </a:pPr>
            <a:endParaRPr lang="en-US" dirty="0"/>
          </a:p>
          <a:p>
            <a:endParaRPr lang="en-US" dirty="0"/>
          </a:p>
        </p:txBody>
      </p:sp>
    </p:spTree>
    <p:extLst>
      <p:ext uri="{BB962C8B-B14F-4D97-AF65-F5344CB8AC3E}">
        <p14:creationId xmlns:p14="http://schemas.microsoft.com/office/powerpoint/2010/main" val="3165524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1103312" y="1540137"/>
            <a:ext cx="8946541" cy="4633921"/>
          </a:xfrm>
        </p:spPr>
        <p:txBody>
          <a:bodyPr>
            <a:normAutofit/>
          </a:bodyPr>
          <a:lstStyle/>
          <a:p>
            <a:pPr marL="0" indent="0">
              <a:buNone/>
            </a:pPr>
            <a:r>
              <a:rPr lang="en-US" dirty="0"/>
              <a:t>     Potholes present transportation challenges often requiring constant need for repair and maintenance.  Proliferation of UAV technology across a variety of applications has emerged as an economical and robust platform with which to increase roadway maintenance efficiency as well as public safety.  </a:t>
            </a:r>
          </a:p>
          <a:p>
            <a:pPr marL="0" indent="0">
              <a:buNone/>
            </a:pPr>
            <a:endParaRPr lang="en-US" dirty="0"/>
          </a:p>
          <a:p>
            <a:pPr marL="0" indent="0" algn="just">
              <a:buNone/>
            </a:pPr>
            <a:r>
              <a:rPr lang="en-US" dirty="0"/>
              <a:t>	The present challenge concerns reliable automated identification of distressed areas of roadway infrastructure.  In methods proposed by </a:t>
            </a:r>
            <a:r>
              <a:rPr lang="en-US" dirty="0" err="1"/>
              <a:t>Lokeshwor</a:t>
            </a:r>
            <a:r>
              <a:rPr lang="en-US" dirty="0"/>
              <a:t> </a:t>
            </a:r>
            <a:r>
              <a:rPr lang="en-US" dirty="0" err="1"/>
              <a:t>Huidrom</a:t>
            </a:r>
            <a:r>
              <a:rPr lang="en-US" dirty="0"/>
              <a:t>, </a:t>
            </a:r>
            <a:r>
              <a:rPr lang="en-US" dirty="0" err="1"/>
              <a:t>et.al</a:t>
            </a:r>
            <a:r>
              <a:rPr lang="en-US" dirty="0"/>
              <a:t>:</a:t>
            </a:r>
          </a:p>
          <a:p>
            <a:pPr marL="0" indent="0" algn="just">
              <a:buNone/>
            </a:pPr>
            <a:endParaRPr lang="en-US" dirty="0"/>
          </a:p>
          <a:p>
            <a:pPr marL="0" indent="0" algn="just">
              <a:buNone/>
            </a:pPr>
            <a:r>
              <a:rPr lang="en-US" dirty="0"/>
              <a:t>“pothole, cracks and patches from real life video clips of highways are detected and quantified automatically using various image processing techniques supported by heuristically derived decision logic.” 	</a:t>
            </a:r>
          </a:p>
        </p:txBody>
      </p:sp>
    </p:spTree>
    <p:extLst>
      <p:ext uri="{BB962C8B-B14F-4D97-AF65-F5344CB8AC3E}">
        <p14:creationId xmlns:p14="http://schemas.microsoft.com/office/powerpoint/2010/main" val="1920993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Hypothesis</a:t>
            </a:r>
          </a:p>
        </p:txBody>
      </p:sp>
      <p:sp>
        <p:nvSpPr>
          <p:cNvPr id="3" name="Content Placeholder 2"/>
          <p:cNvSpPr>
            <a:spLocks noGrp="1"/>
          </p:cNvSpPr>
          <p:nvPr>
            <p:ph idx="1"/>
          </p:nvPr>
        </p:nvSpPr>
        <p:spPr/>
        <p:txBody>
          <a:bodyPr/>
          <a:lstStyle/>
          <a:p>
            <a:pPr marL="0" indent="0">
              <a:buNone/>
            </a:pPr>
            <a:r>
              <a:rPr lang="en-US" dirty="0"/>
              <a:t>	</a:t>
            </a:r>
            <a:r>
              <a:rPr lang="en-US" sz="2800" dirty="0"/>
              <a:t>Digital still frame images in the visual spectrum captured with UAV’s can be processed using the Nearest Neighbor  (8 pixel) formula to distinguish between pixel values for the purpose of identifying particular features – in this case areas of roadway in need of maintenance or repair.</a:t>
            </a:r>
          </a:p>
          <a:p>
            <a:pPr marL="0" indent="0">
              <a:buNone/>
            </a:pPr>
            <a:r>
              <a:rPr lang="en-US" dirty="0"/>
              <a:t>  </a:t>
            </a:r>
          </a:p>
        </p:txBody>
      </p:sp>
    </p:spTree>
    <p:extLst>
      <p:ext uri="{BB962C8B-B14F-4D97-AF65-F5344CB8AC3E}">
        <p14:creationId xmlns:p14="http://schemas.microsoft.com/office/powerpoint/2010/main" val="118369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br>
              <a:rPr lang="en-US" dirty="0"/>
            </a:br>
            <a:br>
              <a:rPr lang="en-US" dirty="0"/>
            </a:br>
            <a:r>
              <a:rPr lang="en-US" dirty="0"/>
              <a:t>		</a:t>
            </a:r>
          </a:p>
        </p:txBody>
      </p:sp>
      <p:sp>
        <p:nvSpPr>
          <p:cNvPr id="5" name="Text Placeholder 4"/>
          <p:cNvSpPr>
            <a:spLocks noGrp="1"/>
          </p:cNvSpPr>
          <p:nvPr>
            <p:ph type="body" idx="1"/>
          </p:nvPr>
        </p:nvSpPr>
        <p:spPr/>
        <p:txBody>
          <a:bodyPr/>
          <a:lstStyle/>
          <a:p>
            <a:pPr algn="ctr"/>
            <a:r>
              <a:rPr lang="en-US" sz="2800" dirty="0"/>
              <a:t>Image Acquisition</a:t>
            </a:r>
          </a:p>
        </p:txBody>
      </p:sp>
      <p:sp>
        <p:nvSpPr>
          <p:cNvPr id="6" name="Content Placeholder 5"/>
          <p:cNvSpPr>
            <a:spLocks noGrp="1"/>
          </p:cNvSpPr>
          <p:nvPr>
            <p:ph sz="half" idx="2"/>
          </p:nvPr>
        </p:nvSpPr>
        <p:spPr/>
        <p:txBody>
          <a:bodyPr>
            <a:normAutofit/>
          </a:bodyPr>
          <a:lstStyle/>
          <a:p>
            <a:r>
              <a:rPr lang="en-US" sz="2000" dirty="0"/>
              <a:t>Acquire digital image of target feature – in this case Google Earth imagery</a:t>
            </a:r>
          </a:p>
          <a:p>
            <a:r>
              <a:rPr lang="en-US" sz="2000" dirty="0"/>
              <a:t>Convert radiance data band (BGR) values to digital number format (DN)</a:t>
            </a:r>
          </a:p>
          <a:p>
            <a:r>
              <a:rPr lang="en-US" sz="2000" dirty="0"/>
              <a:t>Process data in Python script via </a:t>
            </a:r>
            <a:r>
              <a:rPr lang="en-US" sz="2000" dirty="0" err="1"/>
              <a:t>OpenCV</a:t>
            </a:r>
            <a:r>
              <a:rPr lang="en-US" sz="2000" dirty="0"/>
              <a:t> library </a:t>
            </a:r>
          </a:p>
        </p:txBody>
      </p:sp>
      <p:sp>
        <p:nvSpPr>
          <p:cNvPr id="7" name="Text Placeholder 6"/>
          <p:cNvSpPr>
            <a:spLocks noGrp="1"/>
          </p:cNvSpPr>
          <p:nvPr>
            <p:ph type="body" sz="quarter" idx="3"/>
          </p:nvPr>
        </p:nvSpPr>
        <p:spPr/>
        <p:txBody>
          <a:bodyPr/>
          <a:lstStyle/>
          <a:p>
            <a:pPr algn="ctr"/>
            <a:r>
              <a:rPr lang="en-US" sz="2800" dirty="0"/>
              <a:t>Statistical Modeling</a:t>
            </a:r>
          </a:p>
        </p:txBody>
      </p:sp>
      <p:sp>
        <p:nvSpPr>
          <p:cNvPr id="8" name="Content Placeholder 7"/>
          <p:cNvSpPr>
            <a:spLocks noGrp="1"/>
          </p:cNvSpPr>
          <p:nvPr>
            <p:ph sz="quarter" idx="4"/>
          </p:nvPr>
        </p:nvSpPr>
        <p:spPr/>
        <p:txBody>
          <a:bodyPr>
            <a:normAutofit/>
          </a:bodyPr>
          <a:lstStyle/>
          <a:p>
            <a:r>
              <a:rPr lang="en-US" sz="2000" dirty="0"/>
              <a:t>Generate histogram by plotting BGR DN values</a:t>
            </a:r>
          </a:p>
          <a:p>
            <a:r>
              <a:rPr lang="en-US" sz="2000" dirty="0"/>
              <a:t>Analyze histogram for max/min DN values</a:t>
            </a:r>
          </a:p>
          <a:p>
            <a:r>
              <a:rPr lang="en-US" sz="2000" dirty="0"/>
              <a:t>Compare/contrast multiple digital image samples</a:t>
            </a:r>
          </a:p>
        </p:txBody>
      </p:sp>
    </p:spTree>
    <p:extLst>
      <p:ext uri="{BB962C8B-B14F-4D97-AF65-F5344CB8AC3E}">
        <p14:creationId xmlns:p14="http://schemas.microsoft.com/office/powerpoint/2010/main" val="2756327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 Image Acquisition</a:t>
            </a:r>
          </a:p>
        </p:txBody>
      </p:sp>
      <p:pic>
        <p:nvPicPr>
          <p:cNvPr id="11" name="Picture 10" descr="Untitled1.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215960"/>
            <a:ext cx="9906000" cy="5588000"/>
          </a:xfrm>
          <a:prstGeom prst="rect">
            <a:avLst/>
          </a:prstGeom>
        </p:spPr>
      </p:pic>
      <p:sp>
        <p:nvSpPr>
          <p:cNvPr id="12" name="Content Placeholder 9"/>
          <p:cNvSpPr>
            <a:spLocks noGrp="1"/>
          </p:cNvSpPr>
          <p:nvPr>
            <p:ph sz="quarter" idx="4"/>
          </p:nvPr>
        </p:nvSpPr>
        <p:spPr>
          <a:xfrm>
            <a:off x="7113685" y="3283796"/>
            <a:ext cx="3438426" cy="1835612"/>
          </a:xfrm>
        </p:spPr>
        <p:txBody>
          <a:bodyPr/>
          <a:lstStyle/>
          <a:p>
            <a:pPr marL="0" indent="0">
              <a:buNone/>
            </a:pPr>
            <a:r>
              <a:rPr lang="en-US" dirty="0"/>
              <a:t>Study area geographically</a:t>
            </a:r>
          </a:p>
          <a:p>
            <a:pPr marL="0" indent="0">
              <a:buNone/>
            </a:pPr>
            <a:r>
              <a:rPr lang="en-US" dirty="0"/>
              <a:t>delimited to municipal </a:t>
            </a:r>
          </a:p>
          <a:p>
            <a:pPr marL="0" indent="0">
              <a:buNone/>
            </a:pPr>
            <a:r>
              <a:rPr lang="en-US" dirty="0"/>
              <a:t>roadway in </a:t>
            </a:r>
            <a:r>
              <a:rPr lang="en-US" dirty="0" err="1"/>
              <a:t>McKinnish</a:t>
            </a:r>
            <a:r>
              <a:rPr lang="en-US" dirty="0"/>
              <a:t> Park, </a:t>
            </a:r>
          </a:p>
          <a:p>
            <a:pPr marL="0" indent="0">
              <a:buNone/>
            </a:pPr>
            <a:r>
              <a:rPr lang="en-US" dirty="0"/>
              <a:t>Carrollton, TX. </a:t>
            </a:r>
          </a:p>
        </p:txBody>
      </p:sp>
    </p:spTree>
    <p:extLst>
      <p:ext uri="{BB962C8B-B14F-4D97-AF65-F5344CB8AC3E}">
        <p14:creationId xmlns:p14="http://schemas.microsoft.com/office/powerpoint/2010/main" val="3358022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25299"/>
          </a:xfrm>
        </p:spPr>
        <p:txBody>
          <a:bodyPr/>
          <a:lstStyle/>
          <a:p>
            <a:r>
              <a:rPr lang="en-US" dirty="0"/>
              <a:t>Methodology – Image Acquisition </a:t>
            </a:r>
            <a:br>
              <a:rPr lang="en-US" dirty="0"/>
            </a:br>
            <a:br>
              <a:rPr lang="en-US" dirty="0"/>
            </a:br>
            <a:r>
              <a:rPr lang="en-US" dirty="0"/>
              <a:t>		</a:t>
            </a:r>
          </a:p>
        </p:txBody>
      </p:sp>
      <p:pic>
        <p:nvPicPr>
          <p:cNvPr id="11" name="Picture 10" descr="Untitled2.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4569" y="1396065"/>
            <a:ext cx="8476265" cy="5290847"/>
          </a:xfrm>
          <a:prstGeom prst="rect">
            <a:avLst/>
          </a:prstGeom>
        </p:spPr>
      </p:pic>
    </p:spTree>
    <p:extLst>
      <p:ext uri="{BB962C8B-B14F-4D97-AF65-F5344CB8AC3E}">
        <p14:creationId xmlns:p14="http://schemas.microsoft.com/office/powerpoint/2010/main" val="33580229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Waveform.thmx</Template>
  <TotalTime>1249</TotalTime>
  <Words>421</Words>
  <Application>Microsoft Office PowerPoint</Application>
  <PresentationFormat>Widescreen</PresentationFormat>
  <Paragraphs>73</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Century Gothic</vt:lpstr>
      <vt:lpstr>Wingdings 3</vt:lpstr>
      <vt:lpstr>Ion</vt:lpstr>
      <vt:lpstr>Automated Identification of Potholes Using Remotely Sensed Data</vt:lpstr>
      <vt:lpstr>PowerPoint Presentation</vt:lpstr>
      <vt:lpstr>Purpose</vt:lpstr>
      <vt:lpstr>Rationale</vt:lpstr>
      <vt:lpstr>Background</vt:lpstr>
      <vt:lpstr>Hypothesis</vt:lpstr>
      <vt:lpstr>Methodology    </vt:lpstr>
      <vt:lpstr>Methodology – Image Acquisition</vt:lpstr>
      <vt:lpstr>Methodology – Image Acquisition     </vt:lpstr>
      <vt:lpstr>Methodology – Coding &amp; Analysis    </vt:lpstr>
      <vt:lpstr>Methodology – Coding &amp; Analysis    </vt:lpstr>
      <vt:lpstr>Limitations/Delimitations</vt:lpstr>
      <vt:lpstr>Definitions (Key Terms)</vt:lpstr>
      <vt:lpstr>Tools</vt:lpstr>
      <vt:lpstr>Preliminary Results</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identification of Potholes or Cracks using remotely sensed data</dc:title>
  <dc:creator>Kulkarni, Meghan Shashikant</dc:creator>
  <cp:lastModifiedBy>Meghan Kulkarni</cp:lastModifiedBy>
  <cp:revision>56</cp:revision>
  <dcterms:created xsi:type="dcterms:W3CDTF">2016-11-15T05:30:18Z</dcterms:created>
  <dcterms:modified xsi:type="dcterms:W3CDTF">2016-12-08T03:47:24Z</dcterms:modified>
</cp:coreProperties>
</file>